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Mario Dávila" userId="b9de20987c1a22f5" providerId="LiveId" clId="{61BED91A-96D4-4671-961B-CF528480A3B8}"/>
    <pc:docChg chg="delSld modSld">
      <pc:chgData name="Carlos Mario Dávila" userId="b9de20987c1a22f5" providerId="LiveId" clId="{61BED91A-96D4-4671-961B-CF528480A3B8}" dt="2022-03-05T19:58:01.720" v="19" actId="2696"/>
      <pc:docMkLst>
        <pc:docMk/>
      </pc:docMkLst>
      <pc:sldChg chg="modSp mod">
        <pc:chgData name="Carlos Mario Dávila" userId="b9de20987c1a22f5" providerId="LiveId" clId="{61BED91A-96D4-4671-961B-CF528480A3B8}" dt="2022-03-05T19:57:47.641" v="18" actId="6549"/>
        <pc:sldMkLst>
          <pc:docMk/>
          <pc:sldMk cId="760379235" sldId="259"/>
        </pc:sldMkLst>
        <pc:spChg chg="mod">
          <ac:chgData name="Carlos Mario Dávila" userId="b9de20987c1a22f5" providerId="LiveId" clId="{61BED91A-96D4-4671-961B-CF528480A3B8}" dt="2022-03-05T19:57:47.641" v="18" actId="6549"/>
          <ac:spMkLst>
            <pc:docMk/>
            <pc:sldMk cId="760379235" sldId="259"/>
            <ac:spMk id="6" creationId="{00000000-0000-0000-0000-000000000000}"/>
          </ac:spMkLst>
        </pc:spChg>
      </pc:sldChg>
      <pc:sldChg chg="del">
        <pc:chgData name="Carlos Mario Dávila" userId="b9de20987c1a22f5" providerId="LiveId" clId="{61BED91A-96D4-4671-961B-CF528480A3B8}" dt="2022-03-05T19:58:01.720" v="19" actId="2696"/>
        <pc:sldMkLst>
          <pc:docMk/>
          <pc:sldMk cId="1944531009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0AE84-9EED-4427-83B6-94F89FC59AA4}" type="datetimeFigureOut">
              <a:rPr lang="es-CO" smtClean="0"/>
              <a:t>5/03/2022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5654A-8A72-4DFE-9FE6-D1AE7FD6618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47573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0AE84-9EED-4427-83B6-94F89FC59AA4}" type="datetimeFigureOut">
              <a:rPr lang="es-CO" smtClean="0"/>
              <a:t>5/03/2022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5654A-8A72-4DFE-9FE6-D1AE7FD6618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6127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0AE84-9EED-4427-83B6-94F89FC59AA4}" type="datetimeFigureOut">
              <a:rPr lang="es-CO" smtClean="0"/>
              <a:t>5/03/2022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5654A-8A72-4DFE-9FE6-D1AE7FD6618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71757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0AE84-9EED-4427-83B6-94F89FC59AA4}" type="datetimeFigureOut">
              <a:rPr lang="es-CO" smtClean="0"/>
              <a:t>5/03/2022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5654A-8A72-4DFE-9FE6-D1AE7FD6618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27749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0AE84-9EED-4427-83B6-94F89FC59AA4}" type="datetimeFigureOut">
              <a:rPr lang="es-CO" smtClean="0"/>
              <a:t>5/03/2022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5654A-8A72-4DFE-9FE6-D1AE7FD6618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5966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0AE84-9EED-4427-83B6-94F89FC59AA4}" type="datetimeFigureOut">
              <a:rPr lang="es-CO" smtClean="0"/>
              <a:t>5/03/2022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5654A-8A72-4DFE-9FE6-D1AE7FD6618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36380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0AE84-9EED-4427-83B6-94F89FC59AA4}" type="datetimeFigureOut">
              <a:rPr lang="es-CO" smtClean="0"/>
              <a:t>5/03/2022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5654A-8A72-4DFE-9FE6-D1AE7FD6618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86200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0AE84-9EED-4427-83B6-94F89FC59AA4}" type="datetimeFigureOut">
              <a:rPr lang="es-CO" smtClean="0"/>
              <a:t>5/03/2022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5654A-8A72-4DFE-9FE6-D1AE7FD6618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40759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0AE84-9EED-4427-83B6-94F89FC59AA4}" type="datetimeFigureOut">
              <a:rPr lang="es-CO" smtClean="0"/>
              <a:t>5/03/2022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5654A-8A72-4DFE-9FE6-D1AE7FD6618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9605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0AE84-9EED-4427-83B6-94F89FC59AA4}" type="datetimeFigureOut">
              <a:rPr lang="es-CO" smtClean="0"/>
              <a:t>5/03/2022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5654A-8A72-4DFE-9FE6-D1AE7FD6618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43885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0AE84-9EED-4427-83B6-94F89FC59AA4}" type="datetimeFigureOut">
              <a:rPr lang="es-CO" smtClean="0"/>
              <a:t>5/03/2022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5654A-8A72-4DFE-9FE6-D1AE7FD6618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4914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0AE84-9EED-4427-83B6-94F89FC59AA4}" type="datetimeFigureOut">
              <a:rPr lang="es-CO" smtClean="0"/>
              <a:t>5/03/2022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5654A-8A72-4DFE-9FE6-D1AE7FD6618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81546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98815" y="1288474"/>
            <a:ext cx="9144000" cy="2460566"/>
          </a:xfrm>
        </p:spPr>
        <p:txBody>
          <a:bodyPr>
            <a:normAutofit fontScale="92500" lnSpcReduction="10000"/>
          </a:bodyPr>
          <a:lstStyle/>
          <a:p>
            <a:r>
              <a:rPr lang="es-CO" sz="5200" dirty="0">
                <a:latin typeface="Arial Black" panose="020B0A04020102020204" pitchFamily="34" charset="0"/>
              </a:rPr>
              <a:t>CONTRATACION ESTATAL EN COLOMBIA: Antecedentes y ámbitos de aplicación</a:t>
            </a:r>
          </a:p>
          <a:p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428"/>
          <a:stretch/>
        </p:blipFill>
        <p:spPr>
          <a:xfrm>
            <a:off x="0" y="0"/>
            <a:ext cx="12192000" cy="120491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5" t="77337"/>
          <a:stretch/>
        </p:blipFill>
        <p:spPr>
          <a:xfrm>
            <a:off x="10643634" y="5303949"/>
            <a:ext cx="1548366" cy="1554051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485506" y="3942955"/>
            <a:ext cx="75562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dirty="0">
                <a:latin typeface="Arial" panose="020B0604020202020204" pitchFamily="34" charset="0"/>
                <a:cs typeface="Arial" panose="020B0604020202020204" pitchFamily="34" charset="0"/>
              </a:rPr>
              <a:t>Docente: Prof. Dr. Carlos Mario Dávila</a:t>
            </a:r>
          </a:p>
          <a:p>
            <a:pPr algn="ctr"/>
            <a:endParaRPr lang="es-CO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O" sz="3200" dirty="0">
                <a:latin typeface="Arial" panose="020B0604020202020204" pitchFamily="34" charset="0"/>
                <a:cs typeface="Arial" panose="020B0604020202020204" pitchFamily="34" charset="0"/>
              </a:rPr>
              <a:t>Universidad La Gran Colombia</a:t>
            </a:r>
          </a:p>
        </p:txBody>
      </p:sp>
    </p:spTree>
    <p:extLst>
      <p:ext uri="{BB962C8B-B14F-4D97-AF65-F5344CB8AC3E}">
        <p14:creationId xmlns:p14="http://schemas.microsoft.com/office/powerpoint/2010/main" val="987479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23753" y="1204917"/>
            <a:ext cx="9144000" cy="764770"/>
          </a:xfrm>
        </p:spPr>
        <p:txBody>
          <a:bodyPr>
            <a:noAutofit/>
          </a:bodyPr>
          <a:lstStyle/>
          <a:p>
            <a:r>
              <a:rPr lang="es-CO" sz="2800" dirty="0">
                <a:latin typeface="Cooper Black" pitchFamily="18" charset="0"/>
              </a:rPr>
              <a:t>I. EVOLUCIÓN DEL RÉGIMEN DE LOS CONTRATOS DEL ESTADO</a:t>
            </a:r>
            <a:endParaRPr lang="es-CO" sz="2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428"/>
          <a:stretch/>
        </p:blipFill>
        <p:spPr>
          <a:xfrm>
            <a:off x="0" y="0"/>
            <a:ext cx="12192000" cy="120491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5" t="77337"/>
          <a:stretch/>
        </p:blipFill>
        <p:spPr>
          <a:xfrm>
            <a:off x="10643634" y="5303949"/>
            <a:ext cx="1548366" cy="1554051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388226" y="1886989"/>
            <a:ext cx="91440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200" dirty="0">
                <a:latin typeface="Arial" panose="020B0604020202020204" pitchFamily="34" charset="0"/>
                <a:cs typeface="Arial" panose="020B0604020202020204" pitchFamily="34" charset="0"/>
              </a:rPr>
              <a:t>Régimen común: jurisdicción ordinaria - contratos privados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CO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200" dirty="0">
                <a:latin typeface="Arial" panose="020B0604020202020204" pitchFamily="34" charset="0"/>
                <a:cs typeface="Arial" panose="020B0604020202020204" pitchFamily="34" charset="0"/>
              </a:rPr>
              <a:t>Decreto 528 de 1964: competencia jurisdicción administrativa, se hablaba de los contratos privados del estado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CO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200" dirty="0">
                <a:latin typeface="Arial" panose="020B0604020202020204" pitchFamily="34" charset="0"/>
                <a:cs typeface="Arial" panose="020B0604020202020204" pitchFamily="34" charset="0"/>
              </a:rPr>
              <a:t>Régimen pretoriano: decreto 150 de 1976 y 222 de 1983: </a:t>
            </a:r>
            <a:br>
              <a:rPr lang="es-CO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2200" dirty="0">
                <a:latin typeface="Arial" panose="020B0604020202020204" pitchFamily="34" charset="0"/>
                <a:cs typeface="Arial" panose="020B0604020202020204" pitchFamily="34" charset="0"/>
              </a:rPr>
              <a:t>A. Administrativos.</a:t>
            </a:r>
            <a:br>
              <a:rPr lang="es-CO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2200" dirty="0">
                <a:latin typeface="Arial" panose="020B0604020202020204" pitchFamily="34" charset="0"/>
                <a:cs typeface="Arial" panose="020B0604020202020204" pitchFamily="34" charset="0"/>
              </a:rPr>
              <a:t>B. Interadministrativos. </a:t>
            </a:r>
            <a:br>
              <a:rPr lang="es-CO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2200" dirty="0">
                <a:latin typeface="Arial" panose="020B0604020202020204" pitchFamily="34" charset="0"/>
                <a:cs typeface="Arial" panose="020B0604020202020204" pitchFamily="34" charset="0"/>
              </a:rPr>
              <a:t>C. Con clausula de caducidad. </a:t>
            </a:r>
            <a:br>
              <a:rPr lang="es-CO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2200" dirty="0">
                <a:latin typeface="Arial" panose="020B0604020202020204" pitchFamily="34" charset="0"/>
                <a:cs typeface="Arial" panose="020B0604020202020204" pitchFamily="34" charset="0"/>
              </a:rPr>
              <a:t>D. Privados del estado.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CO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200" dirty="0">
                <a:latin typeface="Arial" panose="020B0604020202020204" pitchFamily="34" charset="0"/>
                <a:cs typeface="Arial" panose="020B0604020202020204" pitchFamily="34" charset="0"/>
              </a:rPr>
              <a:t>Decreto 01 de 1984: continuidad de la función creadora del juez: Doctrina actos separables y actos contractuales</a:t>
            </a:r>
          </a:p>
        </p:txBody>
      </p:sp>
    </p:spTree>
    <p:extLst>
      <p:ext uri="{BB962C8B-B14F-4D97-AF65-F5344CB8AC3E}">
        <p14:creationId xmlns:p14="http://schemas.microsoft.com/office/powerpoint/2010/main" val="4252778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428"/>
          <a:stretch/>
        </p:blipFill>
        <p:spPr>
          <a:xfrm>
            <a:off x="0" y="0"/>
            <a:ext cx="12192000" cy="120491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5" t="77337"/>
          <a:stretch/>
        </p:blipFill>
        <p:spPr>
          <a:xfrm>
            <a:off x="10643634" y="5303949"/>
            <a:ext cx="1548366" cy="1554051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056024" y="1349125"/>
            <a:ext cx="982564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>
                <a:latin typeface="Arial" panose="020B0604020202020204" pitchFamily="34" charset="0"/>
                <a:cs typeface="Arial" panose="020B0604020202020204" pitchFamily="34" charset="0"/>
              </a:rPr>
              <a:t>Ley 80 de 1993 y ley 1150 de 2007: </a:t>
            </a:r>
            <a:r>
              <a:rPr lang="es-CO" sz="2400" dirty="0">
                <a:latin typeface="Arial" panose="020B0604020202020204" pitchFamily="34" charset="0"/>
                <a:cs typeface="Arial" panose="020B0604020202020204" pitchFamily="34" charset="0"/>
              </a:rPr>
              <a:t>se introduce el término contrato estatal, con reglas autónomas: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400" dirty="0">
                <a:latin typeface="Arial" panose="020B0604020202020204" pitchFamily="34" charset="0"/>
                <a:cs typeface="Arial" panose="020B0604020202020204" pitchFamily="34" charset="0"/>
              </a:rPr>
              <a:t>Eliminación diversidad de regímenes:</a:t>
            </a:r>
            <a:br>
              <a:rPr lang="es-CO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2400" strike="sngStrike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CO" sz="2400" b="1" strike="sngStrike" dirty="0"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s-CO" sz="2400" strike="sngStrike" dirty="0">
                <a:latin typeface="Arial" panose="020B0604020202020204" pitchFamily="34" charset="0"/>
                <a:cs typeface="Arial" panose="020B0604020202020204" pitchFamily="34" charset="0"/>
              </a:rPr>
              <a:t>administrativos.</a:t>
            </a:r>
            <a:br>
              <a:rPr lang="es-CO" sz="2400" strike="sngStrik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2400" strike="sngStrike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CO" sz="2400" b="1" strike="sngStrike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s-CO" sz="2400" strike="sngStrike" dirty="0">
                <a:latin typeface="Arial" panose="020B0604020202020204" pitchFamily="34" charset="0"/>
                <a:cs typeface="Arial" panose="020B0604020202020204" pitchFamily="34" charset="0"/>
              </a:rPr>
              <a:t>. interadministrativos. </a:t>
            </a:r>
            <a:br>
              <a:rPr lang="es-CO" sz="2400" strike="sngStrik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2400" strike="sngStrike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CO" sz="2400" b="1" strike="sngStrike" dirty="0"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s-CO" sz="2400" strike="sngStrike" dirty="0">
                <a:latin typeface="Arial" panose="020B0604020202020204" pitchFamily="34" charset="0"/>
                <a:cs typeface="Arial" panose="020B0604020202020204" pitchFamily="34" charset="0"/>
              </a:rPr>
              <a:t>con clausula de caducidad.</a:t>
            </a:r>
            <a:br>
              <a:rPr lang="es-CO" sz="2400" strike="sngStrik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2400" strike="sngStrike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CO" sz="2400" b="1" strike="sngStrike" dirty="0"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r>
              <a:rPr lang="es-CO" sz="2400" strike="sngStrike" dirty="0">
                <a:latin typeface="Arial" panose="020B0604020202020204" pitchFamily="34" charset="0"/>
                <a:cs typeface="Arial" panose="020B0604020202020204" pitchFamily="34" charset="0"/>
              </a:rPr>
              <a:t>privados del estado.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400" dirty="0">
                <a:latin typeface="Arial" panose="020B0604020202020204" pitchFamily="34" charset="0"/>
                <a:cs typeface="Arial" panose="020B0604020202020204" pitchFamily="34" charset="0"/>
              </a:rPr>
              <a:t>Acogimiento preceptos generales de los contratos: elementos constitutivos y requisitos generales de validez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400" dirty="0">
                <a:latin typeface="Arial" panose="020B0604020202020204" pitchFamily="34" charset="0"/>
                <a:cs typeface="Arial" panose="020B0604020202020204" pitchFamily="34" charset="0"/>
              </a:rPr>
              <a:t>Consignación del interés superior de la contratación estatal: principios.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400" dirty="0">
                <a:latin typeface="Arial" panose="020B0604020202020204" pitchFamily="34" charset="0"/>
                <a:cs typeface="Arial" panose="020B0604020202020204" pitchFamily="34" charset="0"/>
              </a:rPr>
              <a:t>Las prerrogativas unilaterales de la administración: cambio del papel del juez.</a:t>
            </a:r>
          </a:p>
        </p:txBody>
      </p:sp>
    </p:spTree>
    <p:extLst>
      <p:ext uri="{BB962C8B-B14F-4D97-AF65-F5344CB8AC3E}">
        <p14:creationId xmlns:p14="http://schemas.microsoft.com/office/powerpoint/2010/main" val="2876205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428"/>
          <a:stretch/>
        </p:blipFill>
        <p:spPr>
          <a:xfrm>
            <a:off x="0" y="1"/>
            <a:ext cx="12192000" cy="109728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5" t="77337"/>
          <a:stretch/>
        </p:blipFill>
        <p:spPr>
          <a:xfrm>
            <a:off x="10643634" y="5303949"/>
            <a:ext cx="1548366" cy="1554051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26695" y="1097281"/>
            <a:ext cx="1173861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La ley 446 de 1998: acciones contractuales.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Ley 1437 de 2011: nuevo código de procedimiento administrativo y de lo contencioso administrativo: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Clarificación de preceptos en materia de acción administrativa: fin del papel pretoriano del juez.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Ley 1150 de 2007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Decreto 066 de 2008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Decreto 2474 de 2008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Ley 1474 de 2011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Decreto 734 de 2012 [derogado]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Decreto 1510 de 2013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endParaRPr lang="es-CO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379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59082" y="1204917"/>
            <a:ext cx="9144000" cy="924790"/>
          </a:xfrm>
        </p:spPr>
        <p:txBody>
          <a:bodyPr>
            <a:normAutofit/>
          </a:bodyPr>
          <a:lstStyle/>
          <a:p>
            <a:r>
              <a:rPr lang="es-CO" sz="2800" dirty="0">
                <a:latin typeface="Arial Black" panose="020B0A04020102020204" pitchFamily="34" charset="0"/>
              </a:rPr>
              <a:t>II. AMBITO DE APLICACIÓN DE LA CONTRATACIÓN ESTATAL.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428"/>
          <a:stretch/>
        </p:blipFill>
        <p:spPr>
          <a:xfrm>
            <a:off x="0" y="0"/>
            <a:ext cx="12192000" cy="120491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5" t="77337"/>
          <a:stretch/>
        </p:blipFill>
        <p:spPr>
          <a:xfrm>
            <a:off x="10643634" y="5303949"/>
            <a:ext cx="1548366" cy="1554051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87828" y="1978502"/>
            <a:ext cx="1101634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000" dirty="0">
                <a:latin typeface="Arial" panose="020B0604020202020204" pitchFamily="34" charset="0"/>
                <a:cs typeface="Arial" panose="020B0604020202020204" pitchFamily="34" charset="0"/>
              </a:rPr>
              <a:t>Art 13, ley 80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000" dirty="0">
                <a:latin typeface="Arial" panose="020B0604020202020204" pitchFamily="34" charset="0"/>
                <a:cs typeface="Arial" panose="020B0604020202020204" pitchFamily="34" charset="0"/>
              </a:rPr>
              <a:t>Aplicación general: entidades del art. 2 de la ley 80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000" dirty="0">
                <a:latin typeface="Arial" panose="020B0604020202020204" pitchFamily="34" charset="0"/>
                <a:cs typeface="Arial" panose="020B0604020202020204" pitchFamily="34" charset="0"/>
              </a:rPr>
              <a:t>Norma de remisión: civil y comercial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000" dirty="0">
                <a:latin typeface="Arial" panose="020B0604020202020204" pitchFamily="34" charset="0"/>
                <a:cs typeface="Arial" panose="020B0604020202020204" pitchFamily="34" charset="0"/>
              </a:rPr>
              <a:t>Regla aplicable a los contratos suscritos en el exterior: </a:t>
            </a:r>
            <a:r>
              <a:rPr lang="es-CO" sz="3000" i="1" dirty="0">
                <a:latin typeface="Arial" panose="020B0604020202020204" pitchFamily="34" charset="0"/>
                <a:cs typeface="Arial" panose="020B0604020202020204" pitchFamily="34" charset="0"/>
              </a:rPr>
              <a:t>lex loci </a:t>
            </a:r>
            <a:r>
              <a:rPr lang="es-CO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executione</a:t>
            </a:r>
            <a:r>
              <a:rPr lang="es-CO" sz="3000" dirty="0">
                <a:latin typeface="Arial" panose="020B0604020202020204" pitchFamily="34" charset="0"/>
                <a:cs typeface="Arial" panose="020B0604020202020204" pitchFamily="34" charset="0"/>
              </a:rPr>
              <a:t> para los de Colombia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000" dirty="0">
                <a:latin typeface="Arial" panose="020B0604020202020204" pitchFamily="34" charset="0"/>
                <a:cs typeface="Arial" panose="020B0604020202020204" pitchFamily="34" charset="0"/>
              </a:rPr>
              <a:t>Aplicación a </a:t>
            </a:r>
            <a:r>
              <a:rPr lang="es-CO" sz="3000" dirty="0" err="1">
                <a:latin typeface="Arial" panose="020B0604020202020204" pitchFamily="34" charset="0"/>
                <a:cs typeface="Arial" panose="020B0604020202020204" pitchFamily="34" charset="0"/>
              </a:rPr>
              <a:t>EICE’s</a:t>
            </a:r>
            <a:r>
              <a:rPr lang="es-CO" sz="3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O" sz="3000" dirty="0" err="1">
                <a:latin typeface="Arial" panose="020B0604020202020204" pitchFamily="34" charset="0"/>
                <a:cs typeface="Arial" panose="020B0604020202020204" pitchFamily="34" charset="0"/>
              </a:rPr>
              <a:t>SEM’s</a:t>
            </a:r>
            <a:r>
              <a:rPr lang="es-CO" sz="3000" dirty="0">
                <a:latin typeface="Arial" panose="020B0604020202020204" pitchFamily="34" charset="0"/>
                <a:cs typeface="Arial" panose="020B0604020202020204" pitchFamily="34" charset="0"/>
              </a:rPr>
              <a:t> y empresas con mayoría estatal: art. 14, ley 1150 subrogado art. 93, Ley 1474: participación superior al 50%.</a:t>
            </a:r>
          </a:p>
          <a:p>
            <a:pPr algn="ctr"/>
            <a:endParaRPr lang="es-CO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470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428"/>
          <a:stretch/>
        </p:blipFill>
        <p:spPr>
          <a:xfrm>
            <a:off x="0" y="0"/>
            <a:ext cx="12192000" cy="120491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5" t="77337"/>
          <a:stretch/>
        </p:blipFill>
        <p:spPr>
          <a:xfrm>
            <a:off x="10643634" y="5303949"/>
            <a:ext cx="1548366" cy="1554051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96112" y="1123886"/>
            <a:ext cx="11225718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800" dirty="0">
                <a:latin typeface="Arial" panose="020B0604020202020204" pitchFamily="34" charset="0"/>
                <a:cs typeface="Arial" panose="020B0604020202020204" pitchFamily="34" charset="0"/>
              </a:rPr>
              <a:t>Aplicación residual: Entidades no sometidas al estatuto contractual o con régimen especial de contratación.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800" dirty="0">
                <a:latin typeface="Arial" panose="020B0604020202020204" pitchFamily="34" charset="0"/>
                <a:cs typeface="Arial" panose="020B0604020202020204" pitchFamily="34" charset="0"/>
              </a:rPr>
              <a:t>Art 13, ley 1150: aplicación principios del artículo 209 y 366 de la Constitución y régimen de inhabilidades e incompatibilidades.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800" dirty="0">
                <a:latin typeface="Arial" panose="020B0604020202020204" pitchFamily="34" charset="0"/>
                <a:cs typeface="Arial" panose="020B0604020202020204" pitchFamily="34" charset="0"/>
              </a:rPr>
              <a:t>Exceptuadas: con aplicación del artículo 13.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800" dirty="0">
                <a:latin typeface="Arial" panose="020B0604020202020204" pitchFamily="34" charset="0"/>
                <a:cs typeface="Arial" panose="020B0604020202020204" pitchFamily="34" charset="0"/>
              </a:rPr>
              <a:t>Art 15, ley 1150: contratos establecimientos financieros y de seguros.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800" dirty="0">
                <a:latin typeface="Arial" panose="020B0604020202020204" pitchFamily="34" charset="0"/>
                <a:cs typeface="Arial" panose="020B0604020202020204" pitchFamily="34" charset="0"/>
              </a:rPr>
              <a:t>Art 14, ley 1150: Estado como socio mayoritario de empresas que desarrollen actividades en competencia en cualquier sector o que funcionen dentro de mercados regulados.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800" dirty="0">
                <a:latin typeface="Arial" panose="020B0604020202020204" pitchFamily="34" charset="0"/>
                <a:cs typeface="Arial" panose="020B0604020202020204" pitchFamily="34" charset="0"/>
              </a:rPr>
              <a:t>Art 16 ley 1150: exceptuadas sector defensa.</a:t>
            </a:r>
          </a:p>
          <a:p>
            <a:pPr algn="ctr"/>
            <a:endParaRPr lang="es-CO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516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3430" y="1204917"/>
            <a:ext cx="9304536" cy="910685"/>
          </a:xfrm>
        </p:spPr>
        <p:txBody>
          <a:bodyPr>
            <a:noAutofit/>
          </a:bodyPr>
          <a:lstStyle/>
          <a:p>
            <a:r>
              <a:rPr lang="es-CO" sz="2800" dirty="0">
                <a:latin typeface="Arial Black" panose="020B0A04020102020204" pitchFamily="34" charset="0"/>
              </a:rPr>
              <a:t>MARCO REGULATIVO DE LA CONTRATACIÓN ESTATAL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428"/>
          <a:stretch/>
        </p:blipFill>
        <p:spPr>
          <a:xfrm>
            <a:off x="0" y="0"/>
            <a:ext cx="12192000" cy="120491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5" t="77337"/>
          <a:stretch/>
        </p:blipFill>
        <p:spPr>
          <a:xfrm>
            <a:off x="10643634" y="5303949"/>
            <a:ext cx="1548366" cy="1554051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775758" y="2110656"/>
            <a:ext cx="1064205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800" dirty="0">
                <a:latin typeface="Arial" panose="020B0604020202020204" pitchFamily="34" charset="0"/>
                <a:cs typeface="Arial" panose="020B0604020202020204" pitchFamily="34" charset="0"/>
              </a:rPr>
              <a:t>Objeto de la contratación estatal: art 1, ley 80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CO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800" dirty="0">
                <a:latin typeface="Arial" panose="020B0604020202020204" pitchFamily="34" charset="0"/>
                <a:cs typeface="Arial" panose="020B0604020202020204" pitchFamily="34" charset="0"/>
              </a:rPr>
              <a:t>Marco de aplicación de la ley contractual: art 2 y 13 ley 80, art 12 a 16 ley 1150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CO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800" dirty="0">
                <a:latin typeface="Arial" panose="020B0604020202020204" pitchFamily="34" charset="0"/>
                <a:cs typeface="Arial" panose="020B0604020202020204" pitchFamily="34" charset="0"/>
              </a:rPr>
              <a:t>Los sujetos de la contratación: derechos, deberes, capacidad.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CO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800" dirty="0">
                <a:latin typeface="Arial" panose="020B0604020202020204" pitchFamily="34" charset="0"/>
                <a:cs typeface="Arial" panose="020B0604020202020204" pitchFamily="34" charset="0"/>
              </a:rPr>
              <a:t>Las facultades extraordinarias: interpretación, modificación, terminación, caducidad, reversión.</a:t>
            </a:r>
          </a:p>
        </p:txBody>
      </p:sp>
    </p:spTree>
    <p:extLst>
      <p:ext uri="{BB962C8B-B14F-4D97-AF65-F5344CB8AC3E}">
        <p14:creationId xmlns:p14="http://schemas.microsoft.com/office/powerpoint/2010/main" val="1497228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428"/>
          <a:stretch/>
        </p:blipFill>
        <p:spPr>
          <a:xfrm>
            <a:off x="0" y="0"/>
            <a:ext cx="12192000" cy="120491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5" t="77337"/>
          <a:stretch/>
        </p:blipFill>
        <p:spPr>
          <a:xfrm>
            <a:off x="10643634" y="5303949"/>
            <a:ext cx="1548366" cy="1554051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72375" y="1204917"/>
            <a:ext cx="1119653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200" dirty="0">
                <a:latin typeface="Arial" panose="020B0604020202020204" pitchFamily="34" charset="0"/>
                <a:cs typeface="Arial" panose="020B0604020202020204" pitchFamily="34" charset="0"/>
              </a:rPr>
              <a:t>Principios de la contratación estatal: arts. 23 y 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CO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200" dirty="0">
                <a:latin typeface="Arial" panose="020B0604020202020204" pitchFamily="34" charset="0"/>
                <a:cs typeface="Arial" panose="020B0604020202020204" pitchFamily="34" charset="0"/>
              </a:rPr>
              <a:t>De las tipologías contractuales: arts. 32 y 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CO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200" dirty="0">
                <a:latin typeface="Arial" panose="020B0604020202020204" pitchFamily="34" charset="0"/>
                <a:cs typeface="Arial" panose="020B0604020202020204" pitchFamily="34" charset="0"/>
              </a:rPr>
              <a:t>De la forma y el perfeccionamiento de los contratos estatales: arts. 40 y 41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CO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200" dirty="0">
                <a:latin typeface="Arial" panose="020B0604020202020204" pitchFamily="34" charset="0"/>
                <a:cs typeface="Arial" panose="020B0604020202020204" pitchFamily="34" charset="0"/>
              </a:rPr>
              <a:t>De la validez y nulidad de los contratos: arts. 44 y 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CO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200" dirty="0">
                <a:latin typeface="Arial" panose="020B0604020202020204" pitchFamily="34" charset="0"/>
                <a:cs typeface="Arial" panose="020B0604020202020204" pitchFamily="34" charset="0"/>
              </a:rPr>
              <a:t>La responsabilidad contractual: art. 50 y 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CO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200" dirty="0">
                <a:latin typeface="Arial" panose="020B0604020202020204" pitchFamily="34" charset="0"/>
                <a:cs typeface="Arial" panose="020B0604020202020204" pitchFamily="34" charset="0"/>
              </a:rPr>
              <a:t>La liquidación del contrato: art. 60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CO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200" dirty="0">
                <a:latin typeface="Arial" panose="020B0604020202020204" pitchFamily="34" charset="0"/>
                <a:cs typeface="Arial" panose="020B0604020202020204" pitchFamily="34" charset="0"/>
              </a:rPr>
              <a:t>Gestión contractual y su control: art. 62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CO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200" dirty="0">
                <a:latin typeface="Arial" panose="020B0604020202020204" pitchFamily="34" charset="0"/>
                <a:cs typeface="Arial" panose="020B0604020202020204" pitchFamily="34" charset="0"/>
              </a:rPr>
              <a:t>De la solución de controversias: art. 68 y ss</a:t>
            </a:r>
          </a:p>
        </p:txBody>
      </p:sp>
    </p:spTree>
    <p:extLst>
      <p:ext uri="{BB962C8B-B14F-4D97-AF65-F5344CB8AC3E}">
        <p14:creationId xmlns:p14="http://schemas.microsoft.com/office/powerpoint/2010/main" val="3247801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428"/>
          <a:stretch/>
        </p:blipFill>
        <p:spPr>
          <a:xfrm>
            <a:off x="0" y="0"/>
            <a:ext cx="12192000" cy="120491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5" t="77337"/>
          <a:stretch/>
        </p:blipFill>
        <p:spPr>
          <a:xfrm>
            <a:off x="10643634" y="5303949"/>
            <a:ext cx="1548366" cy="1554051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313234" y="1887629"/>
            <a:ext cx="98735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/>
              <a:t>De la selección del contratista y el proceso de contratación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CO" sz="3600" dirty="0"/>
              <a:t>Ley 1150 titulo I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CO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CO" sz="3600" dirty="0"/>
              <a:t>Decreto 1510 de 2013.</a:t>
            </a:r>
          </a:p>
          <a:p>
            <a:pPr algn="ctr"/>
            <a:endParaRPr lang="es-CO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555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428"/>
          <a:stretch/>
        </p:blipFill>
        <p:spPr>
          <a:xfrm>
            <a:off x="0" y="0"/>
            <a:ext cx="12192000" cy="120491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5" t="77337"/>
          <a:stretch/>
        </p:blipFill>
        <p:spPr>
          <a:xfrm>
            <a:off x="10643634" y="5303949"/>
            <a:ext cx="1548366" cy="1554051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228928" y="2409834"/>
            <a:ext cx="109630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3600" dirty="0">
                <a:latin typeface="Arial" panose="020B0604020202020204" pitchFamily="34" charset="0"/>
                <a:cs typeface="Arial" panose="020B0604020202020204" pitchFamily="34" charset="0"/>
              </a:rPr>
              <a:t>I. Inseguridad jurídica</a:t>
            </a:r>
          </a:p>
          <a:p>
            <a:r>
              <a:rPr lang="es-CO" sz="3600" dirty="0">
                <a:latin typeface="Arial" panose="020B0604020202020204" pitchFamily="34" charset="0"/>
                <a:cs typeface="Arial" panose="020B0604020202020204" pitchFamily="34" charset="0"/>
              </a:rPr>
              <a:t>II. Excesiva legislación: en la selección.</a:t>
            </a:r>
          </a:p>
          <a:p>
            <a:r>
              <a:rPr lang="es-CO" sz="3600" dirty="0">
                <a:latin typeface="Arial" panose="020B0604020202020204" pitchFamily="34" charset="0"/>
                <a:cs typeface="Arial" panose="020B0604020202020204" pitchFamily="34" charset="0"/>
              </a:rPr>
              <a:t>III. Insuficiente legislación: la ejecución.</a:t>
            </a:r>
          </a:p>
          <a:p>
            <a:r>
              <a:rPr lang="es-CO" sz="3600" dirty="0">
                <a:latin typeface="Arial" panose="020B0604020202020204" pitchFamily="34" charset="0"/>
                <a:cs typeface="Arial" panose="020B0604020202020204" pitchFamily="34" charset="0"/>
              </a:rPr>
              <a:t>IV. Ritualismo excesivo.</a:t>
            </a:r>
          </a:p>
          <a:p>
            <a:r>
              <a:rPr lang="es-CO" sz="3600" dirty="0">
                <a:latin typeface="Arial" panose="020B0604020202020204" pitchFamily="34" charset="0"/>
                <a:cs typeface="Arial" panose="020B0604020202020204" pitchFamily="34" charset="0"/>
              </a:rPr>
              <a:t>V. Desconocimiento de la dinámica contractual: principios y eficiencia.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96111" y="1204917"/>
            <a:ext cx="115370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latin typeface="Arial Black" panose="020B0A04020102020204" pitchFamily="34" charset="0"/>
                <a:cs typeface="Arial" panose="020B0604020202020204" pitchFamily="34" charset="0"/>
              </a:rPr>
              <a:t>PROBLEMATICAS GENERALES DEL MODELO NORMATIVO DE LA CONTRATACIÓN ESTATAL EN COLOMBIA</a:t>
            </a:r>
          </a:p>
        </p:txBody>
      </p:sp>
    </p:spTree>
    <p:extLst>
      <p:ext uri="{BB962C8B-B14F-4D97-AF65-F5344CB8AC3E}">
        <p14:creationId xmlns:p14="http://schemas.microsoft.com/office/powerpoint/2010/main" val="34528561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673</Words>
  <Application>Microsoft Office PowerPoint</Application>
  <PresentationFormat>Panorámica</PresentationFormat>
  <Paragraphs>80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Cooper Black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 Mario Dávila</dc:creator>
  <cp:lastModifiedBy>Carlos Mario Dávila</cp:lastModifiedBy>
  <cp:revision>10</cp:revision>
  <dcterms:created xsi:type="dcterms:W3CDTF">2017-10-17T19:24:46Z</dcterms:created>
  <dcterms:modified xsi:type="dcterms:W3CDTF">2022-03-05T19:58:10Z</dcterms:modified>
</cp:coreProperties>
</file>